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  <p:sldMasterId id="2147483679" r:id="rId3"/>
  </p:sldMasterIdLst>
  <p:notesMasterIdLst>
    <p:notesMasterId r:id="rId41"/>
  </p:notesMasterIdLst>
  <p:handoutMasterIdLst>
    <p:handoutMasterId r:id="rId42"/>
  </p:handoutMasterIdLst>
  <p:sldIdLst>
    <p:sldId id="394" r:id="rId4"/>
    <p:sldId id="513" r:id="rId5"/>
    <p:sldId id="514" r:id="rId6"/>
    <p:sldId id="515" r:id="rId7"/>
    <p:sldId id="516" r:id="rId8"/>
    <p:sldId id="517" r:id="rId9"/>
    <p:sldId id="518" r:id="rId10"/>
    <p:sldId id="519" r:id="rId11"/>
    <p:sldId id="520" r:id="rId12"/>
    <p:sldId id="521" r:id="rId13"/>
    <p:sldId id="522" r:id="rId14"/>
    <p:sldId id="523" r:id="rId15"/>
    <p:sldId id="530" r:id="rId16"/>
    <p:sldId id="566" r:id="rId17"/>
    <p:sldId id="567" r:id="rId18"/>
    <p:sldId id="524" r:id="rId19"/>
    <p:sldId id="525" r:id="rId20"/>
    <p:sldId id="526" r:id="rId21"/>
    <p:sldId id="527" r:id="rId22"/>
    <p:sldId id="528" r:id="rId23"/>
    <p:sldId id="529" r:id="rId24"/>
    <p:sldId id="531" r:id="rId25"/>
    <p:sldId id="560" r:id="rId26"/>
    <p:sldId id="561" r:id="rId27"/>
    <p:sldId id="562" r:id="rId28"/>
    <p:sldId id="563" r:id="rId29"/>
    <p:sldId id="564" r:id="rId30"/>
    <p:sldId id="552" r:id="rId31"/>
    <p:sldId id="553" r:id="rId32"/>
    <p:sldId id="554" r:id="rId33"/>
    <p:sldId id="555" r:id="rId34"/>
    <p:sldId id="565" r:id="rId35"/>
    <p:sldId id="556" r:id="rId36"/>
    <p:sldId id="486" r:id="rId37"/>
    <p:sldId id="569" r:id="rId38"/>
    <p:sldId id="443" r:id="rId39"/>
    <p:sldId id="393" r:id="rId4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7F7F7F"/>
    <a:srgbClr val="FFFFFF"/>
    <a:srgbClr val="C6C0AA"/>
    <a:srgbClr val="F9F0AB"/>
    <a:srgbClr val="F9E6AB"/>
    <a:srgbClr val="F9FAAB"/>
    <a:srgbClr val="767691"/>
    <a:srgbClr val="7676AA"/>
    <a:srgbClr val="603A14"/>
    <a:srgbClr val="E85C0E"/>
  </p:clrMru>
  <p:extLst>
    <p:ext uri="{E76CE94A-603C-4142-B9EB-6D1370010A27}">
      <p14:discardImageEditData xmlns:p14="http://schemas.microsoft.com/office/powerpoint/2010/main" xmlns="" val="1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01" autoAdjust="0"/>
    <p:restoredTop sz="94660" autoAdjust="0"/>
  </p:normalViewPr>
  <p:slideViewPr>
    <p:cSldViewPr>
      <p:cViewPr varScale="1">
        <p:scale>
          <a:sx n="91" d="100"/>
          <a:sy n="91" d="100"/>
        </p:scale>
        <p:origin x="-294" y="-11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2/3/2016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xmlns="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2/3/2016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452766D-5988-4A85-9A9D-1504D9E40207}" type="slidenum">
              <a:rPr lang="en-US"/>
              <a:pPr/>
              <a:t>2</a:t>
            </a:fld>
            <a:r>
              <a:rPr lang="en-US" dirty="0"/>
              <a:t>##</a:t>
            </a:r>
          </a:p>
        </p:txBody>
      </p:sp>
      <p:sp>
        <p:nvSpPr>
          <p:cNvPr id="424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xmlns="" val="2414072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AE6441C-A2A6-44F6-90A1-59CE5459EBC2}" type="slidenum">
              <a:rPr lang="en-US"/>
              <a:pPr/>
              <a:t>3</a:t>
            </a:fld>
            <a:r>
              <a:rPr lang="en-US" dirty="0"/>
              <a:t>##</a:t>
            </a:r>
          </a:p>
        </p:txBody>
      </p:sp>
      <p:sp>
        <p:nvSpPr>
          <p:cNvPr id="491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xmlns="" val="2087379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50298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xmlns="" val="3700357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xmlns="" val="2502016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34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xmlns="" val="2014111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40657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50994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47488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40676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16330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172478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28608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2/3/2016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408456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4007197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779718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84025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2/3/2016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7614779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</p:sldLayoutIdLst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bg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hyperlink" Target="http://www.indeavr.com/" TargetMode="External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://www.luxoft.com/" TargetMode="External"/><Relationship Id="rId21" Type="http://schemas.openxmlformats.org/officeDocument/2006/relationships/image" Target="../media/image34.png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30.png"/><Relationship Id="rId17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7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courses/advanced-csharp" TargetMode="External"/><Relationship Id="rId10" Type="http://schemas.openxmlformats.org/officeDocument/2006/relationships/image" Target="../media/image29.png"/><Relationship Id="rId19" Type="http://schemas.openxmlformats.org/officeDocument/2006/relationships/image" Target="../media/image33.png"/><Relationship Id="rId4" Type="http://schemas.openxmlformats.org/officeDocument/2006/relationships/image" Target="../media/image26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reativecommons.org/licenses/by-nc-sa/3.0/deed.en_US" TargetMode="External"/><Relationship Id="rId4" Type="http://schemas.openxmlformats.org/officeDocument/2006/relationships/image" Target="../media/image35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39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948025" y="775486"/>
            <a:ext cx="7618286" cy="1722378"/>
          </a:xfrm>
        </p:spPr>
        <p:txBody>
          <a:bodyPr>
            <a:normAutofit/>
          </a:bodyPr>
          <a:lstStyle/>
          <a:p>
            <a:r>
              <a:rPr lang="en-US" dirty="0" smtClean="0"/>
              <a:t>Multidimensional Arrays, Sets, Dictionaries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122612" y="2574063"/>
            <a:ext cx="8443700" cy="1157741"/>
          </a:xfrm>
        </p:spPr>
        <p:txBody>
          <a:bodyPr>
            <a:noAutofit/>
          </a:bodyPr>
          <a:lstStyle/>
          <a:p>
            <a:pPr>
              <a:spcAft>
                <a:spcPts val="0"/>
              </a:spcAft>
            </a:pPr>
            <a:r>
              <a:rPr lang="en-US" sz="3000" dirty="0" smtClean="0"/>
              <a:t>Processing Matrices, Multidimensional Arrays,</a:t>
            </a:r>
          </a:p>
          <a:p>
            <a:r>
              <a:rPr lang="en-US" sz="3000" dirty="0" smtClean="0"/>
              <a:t>Dictionaries, Sets</a:t>
            </a:r>
            <a:endParaRPr lang="en-US" sz="3000" dirty="0"/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343400"/>
            <a:ext cx="3187613" cy="525135"/>
          </a:xfrm>
        </p:spPr>
        <p:txBody>
          <a:bodyPr/>
          <a:lstStyle/>
          <a:p>
            <a:r>
              <a:rPr lang="en-US" smtClean="0"/>
              <a:t>SoftUni Team</a:t>
            </a:r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13299"/>
            <a:ext cx="3187614" cy="444343"/>
          </a:xfrm>
        </p:spPr>
        <p:txBody>
          <a:bodyPr/>
          <a:lstStyle/>
          <a:p>
            <a:r>
              <a:rPr lang="en-US" smtClean="0"/>
              <a:t>Technical Trainers</a:t>
            </a:r>
            <a:endParaRPr lang="en-US" dirty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257800"/>
            <a:ext cx="3187613" cy="363552"/>
          </a:xfrm>
        </p:spPr>
        <p:txBody>
          <a:bodyPr/>
          <a:lstStyle/>
          <a:p>
            <a:r>
              <a:rPr lang="en-US" smtClean="0"/>
              <a:t>Software University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598962"/>
            <a:ext cx="3187613" cy="331235"/>
          </a:xfrm>
        </p:spPr>
        <p:txBody>
          <a:bodyPr/>
          <a:lstStyle/>
          <a:p>
            <a:r>
              <a:rPr lang="en-US" smtClean="0">
                <a:hlinkClick r:id="rId6"/>
              </a:rPr>
              <a:t>http://softuni.bg</a:t>
            </a:r>
            <a:endParaRPr lang="en-US" dirty="0"/>
          </a:p>
        </p:txBody>
      </p:sp>
      <p:pic>
        <p:nvPicPr>
          <p:cNvPr id="12" name="Picture 4" descr="http://api.ning.com/files/hxUyDl6s-nWhufNnxrDwS5RIfzA26cOhkxz5s*CyL*ScbS1dMnKaX*6OheyES7eZTNETWRdjEdcWFjoqpl7HPWBRnRV1fl6E/multidimensional.jp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 bwMode="auto">
          <a:xfrm>
            <a:off x="7466012" y="4121070"/>
            <a:ext cx="3149600" cy="1828800"/>
          </a:xfrm>
          <a:prstGeom prst="roundRect">
            <a:avLst>
              <a:gd name="adj" fmla="val 1389"/>
            </a:avLst>
          </a:prstGeom>
          <a:noFill/>
          <a:ln w="3175">
            <a:noFill/>
          </a:ln>
          <a:effectLst>
            <a:glow rad="38100">
              <a:schemeClr val="accent5">
                <a:satMod val="175000"/>
                <a:alpha val="30000"/>
              </a:schemeClr>
            </a:glow>
            <a:softEdge rad="3175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http://softuni.bg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3579812" y="3968769"/>
            <a:ext cx="2133598" cy="234148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 rot="576164">
            <a:off x="5100458" y="3807578"/>
            <a:ext cx="1494640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Advanced</a:t>
            </a:r>
            <a:b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C#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rgbClr val="F0A22E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14073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13112" y="4003798"/>
            <a:ext cx="5562600" cy="1406402"/>
          </a:xfrm>
        </p:spPr>
        <p:txBody>
          <a:bodyPr/>
          <a:lstStyle/>
          <a:p>
            <a:pPr>
              <a:lnSpc>
                <a:spcPts val="5200"/>
              </a:lnSpc>
            </a:pPr>
            <a:r>
              <a:rPr lang="en-US" dirty="0" smtClean="0"/>
              <a:t>Reading and Printing Matrices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79612" y="5410200"/>
            <a:ext cx="8229600" cy="719034"/>
          </a:xfrm>
        </p:spPr>
        <p:txBody>
          <a:bodyPr/>
          <a:lstStyle/>
          <a:p>
            <a:r>
              <a:rPr lang="en-US" smtClean="0"/>
              <a:t>Live Demo</a:t>
            </a:r>
            <a:endParaRPr lang="en-US" dirty="0"/>
          </a:p>
        </p:txBody>
      </p:sp>
      <p:pic>
        <p:nvPicPr>
          <p:cNvPr id="2049" name="Picture 1" descr="C:\Trash\matrix2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4646612" y="1031081"/>
            <a:ext cx="2895600" cy="2553919"/>
          </a:xfrm>
          <a:prstGeom prst="roundRect">
            <a:avLst>
              <a:gd name="adj" fmla="val 6597"/>
            </a:avLst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87859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Maximal Platform – Example</a:t>
            </a:r>
            <a:endParaRPr lang="bg-BG" dirty="0"/>
          </a:p>
        </p:txBody>
      </p:sp>
      <p:sp>
        <p:nvSpPr>
          <p:cNvPr id="590851" name="Rectangle 3"/>
          <p:cNvSpPr>
            <a:spLocks noGrp="1" noChangeArrowheads="1"/>
          </p:cNvSpPr>
          <p:nvPr>
            <p:ph idx="1"/>
          </p:nvPr>
        </p:nvSpPr>
        <p:spPr>
          <a:xfrm>
            <a:off x="379412" y="1066800"/>
            <a:ext cx="11430000" cy="553561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Finding maximal sum of 2x2 platform</a:t>
            </a:r>
            <a:endParaRPr lang="bg-BG" sz="3200" dirty="0"/>
          </a:p>
        </p:txBody>
      </p:sp>
      <p:sp>
        <p:nvSpPr>
          <p:cNvPr id="590852" name="Rectangle 4"/>
          <p:cNvSpPr>
            <a:spLocks noChangeArrowheads="1"/>
          </p:cNvSpPr>
          <p:nvPr/>
        </p:nvSpPr>
        <p:spPr bwMode="auto">
          <a:xfrm>
            <a:off x="760412" y="1706765"/>
            <a:ext cx="10591800" cy="4832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int[,] matrix =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{7, 1, 3, 3, 2, 1},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{1, 3, 9, 8, 5, 6},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{4, 6, 7, 9, 1, 0} </a:t>
            </a:r>
            <a:b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bestSum = int.MinValue;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row = 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row &lt; matrix.GetLength(0) - 1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row++)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 = 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 &lt; matrix.GetLength(1) - 1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col++)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int sum = matrix[row, col] + matrix[row,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 + 1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</a:t>
            </a:r>
            <a:b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+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matrix[row + 1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col] +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matrix[row + 1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 + 1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(sum &gt; bestSum)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bestSum = sum;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90853" name="Rectangle 5"/>
          <p:cNvSpPr>
            <a:spLocks noChangeArrowheads="1"/>
          </p:cNvSpPr>
          <p:nvPr/>
        </p:nvSpPr>
        <p:spPr bwMode="auto">
          <a:xfrm>
            <a:off x="2132012" y="2438400"/>
            <a:ext cx="914400" cy="685800"/>
          </a:xfrm>
          <a:prstGeom prst="rect">
            <a:avLst/>
          </a:prstGeom>
          <a:solidFill>
            <a:schemeClr val="accent5">
              <a:lumMod val="20000"/>
              <a:lumOff val="80000"/>
              <a:alpha val="20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289218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hibernia.ca/images/pg_13.jpg"/>
          <p:cNvPicPr>
            <a:picLocks noChangeAspect="1" noChangeArrowheads="1"/>
          </p:cNvPicPr>
          <p:nvPr/>
        </p:nvPicPr>
        <p:blipFill>
          <a:blip r:embed="rId2" cstate="screen">
            <a:lum bright="10000" contrast="20000"/>
          </a:blip>
          <a:srcRect/>
          <a:stretch>
            <a:fillRect/>
          </a:stretch>
        </p:blipFill>
        <p:spPr bwMode="auto">
          <a:xfrm>
            <a:off x="4341812" y="1042236"/>
            <a:ext cx="3429000" cy="3301165"/>
          </a:xfrm>
          <a:prstGeom prst="roundRect">
            <a:avLst>
              <a:gd name="adj" fmla="val 5709"/>
            </a:avLst>
          </a:prstGeom>
          <a:solidFill>
            <a:srgbClr val="FFFFFF">
              <a:shade val="85000"/>
            </a:srgbClr>
          </a:solidFill>
          <a:ln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  <a:scene3d>
            <a:camera prst="orthographicFront"/>
            <a:lightRig rig="threePt" dir="t"/>
          </a:scene3d>
          <a:sp3d>
            <a:bevelT prst="relaxedInset"/>
          </a:sp3d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13112" y="4863528"/>
            <a:ext cx="5562600" cy="739552"/>
          </a:xfrm>
        </p:spPr>
        <p:txBody>
          <a:bodyPr/>
          <a:lstStyle/>
          <a:p>
            <a:pPr>
              <a:lnSpc>
                <a:spcPts val="5200"/>
              </a:lnSpc>
            </a:pPr>
            <a:r>
              <a:rPr lang="en-US" smtClean="0"/>
              <a:t>Maximal Platform</a:t>
            </a:r>
            <a:endParaRPr lang="en-US" dirty="0" smtClean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79612" y="5526880"/>
            <a:ext cx="8229600" cy="719034"/>
          </a:xfrm>
        </p:spPr>
        <p:txBody>
          <a:bodyPr/>
          <a:lstStyle/>
          <a:p>
            <a:r>
              <a:rPr lang="en-US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25592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2012" y="4742001"/>
            <a:ext cx="7924800" cy="820600"/>
          </a:xfrm>
        </p:spPr>
        <p:txBody>
          <a:bodyPr/>
          <a:lstStyle/>
          <a:p>
            <a:r>
              <a:rPr lang="bg-BG" smtClean="0"/>
              <a:t>Matrix Multiplication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2012" y="5679280"/>
            <a:ext cx="7924800" cy="719034"/>
          </a:xfrm>
        </p:spPr>
        <p:txBody>
          <a:bodyPr/>
          <a:lstStyle/>
          <a:p>
            <a:r>
              <a:rPr lang="en-US" smtClean="0"/>
              <a:t>Live Demo</a:t>
            </a:r>
            <a:endParaRPr lang="en-US" dirty="0"/>
          </a:p>
        </p:txBody>
      </p:sp>
      <p:pic>
        <p:nvPicPr>
          <p:cNvPr id="2050" name="Picture 2" descr="http://www.public-domain-photos.com/free-stock-photos-4-big/plants/jagged-leave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218112" y="838200"/>
            <a:ext cx="4572000" cy="3429000"/>
          </a:xfrm>
          <a:prstGeom prst="rect">
            <a:avLst/>
          </a:prstGeom>
          <a:noFill/>
          <a:ln>
            <a:solidFill>
              <a:srgbClr val="92D050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t0.gstatic.com/images?q=tbn:ANd9GcSk0FtXru-wlg_tzPhSBNN12twGyoKsQesUz6JwHMWFjV2_huZck3rA9aTmeQ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360612" y="1447801"/>
            <a:ext cx="1876182" cy="2819399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795519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562600"/>
            <a:ext cx="8938472" cy="820600"/>
          </a:xfrm>
        </p:spPr>
        <p:txBody>
          <a:bodyPr/>
          <a:lstStyle/>
          <a:p>
            <a:r>
              <a:rPr lang="en-US" dirty="0" smtClean="0"/>
              <a:t>Exercises in Class</a:t>
            </a:r>
            <a:endParaRPr lang="en-US" dirty="0"/>
          </a:p>
        </p:txBody>
      </p:sp>
      <p:pic>
        <p:nvPicPr>
          <p:cNvPr id="1028" name="Picture 4" descr="https://lh5.googleusercontent.com/-hEKQOWAu9VU/U4Ru_nV7_PI/AAAAAAAAIH8/EwutAZyzJA8/w1044-h587-no/DSC0668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307484" y="1143000"/>
            <a:ext cx="7215928" cy="4057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011354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program that generates a snake-like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noProof="1" smtClean="0"/>
              <a:t>x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M</a:t>
            </a:r>
            <a:r>
              <a:rPr lang="en-US" dirty="0" smtClean="0"/>
              <a:t> matrix: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Snake Matrix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757787425"/>
              </p:ext>
            </p:extLst>
          </p:nvPr>
        </p:nvGraphicFramePr>
        <p:xfrm>
          <a:off x="5865812" y="2564698"/>
          <a:ext cx="2057400" cy="274320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85800"/>
                <a:gridCol w="685800"/>
                <a:gridCol w="685800"/>
              </a:tblGrid>
              <a:tr h="685800"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</a:tr>
              <a:tr h="685800"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</a:tr>
              <a:tr h="685800"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8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</a:tr>
              <a:tr h="685800"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12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11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987" rtl="0" eaLnBrk="1" latinLnBrk="0" hangingPunct="1"/>
                      <a:r>
                        <a:rPr lang="en-US" sz="2800" kern="12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</a:t>
                      </a:r>
                      <a:endParaRPr lang="en-US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3275012" y="3606225"/>
            <a:ext cx="2590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4 x 3 =&gt;</a:t>
            </a:r>
            <a:endParaRPr lang="en-US" sz="3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31260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2012" y="4284801"/>
            <a:ext cx="7924800" cy="820600"/>
          </a:xfrm>
        </p:spPr>
        <p:txBody>
          <a:bodyPr/>
          <a:lstStyle/>
          <a:p>
            <a:r>
              <a:rPr lang="en-US" smtClean="0"/>
              <a:t>Jagged Arrays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2012" y="5222080"/>
            <a:ext cx="7924800" cy="1365365"/>
          </a:xfrm>
        </p:spPr>
        <p:txBody>
          <a:bodyPr/>
          <a:lstStyle/>
          <a:p>
            <a:r>
              <a:rPr lang="en-US" dirty="0" smtClean="0"/>
              <a:t>What are Jagged Arrays and How to Use Them</a:t>
            </a:r>
            <a:endParaRPr lang="en-US" dirty="0"/>
          </a:p>
        </p:txBody>
      </p:sp>
      <p:pic>
        <p:nvPicPr>
          <p:cNvPr id="1026" name="Picture 2" descr="buzz, google, google buzz, shape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551612" y="838200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582862" y="1481320"/>
            <a:ext cx="3816350" cy="210008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scene3d>
            <a:camera prst="perspectiveContrastingRightFacing">
              <a:rot lat="603366" lon="19572443" rev="2042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850183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Jagged Arrays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Jagged arrays </a:t>
            </a:r>
            <a:r>
              <a:rPr lang="en-US" dirty="0" smtClean="0"/>
              <a:t>are multidimensional arrays</a:t>
            </a:r>
          </a:p>
          <a:p>
            <a:pPr lvl="1"/>
            <a:r>
              <a:rPr lang="en-US" dirty="0" smtClean="0"/>
              <a:t>But each dimension has different size</a:t>
            </a:r>
          </a:p>
          <a:p>
            <a:pPr lvl="1"/>
            <a:r>
              <a:rPr lang="en-US" dirty="0" smtClean="0"/>
              <a:t>A jagged array is 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array of arrays</a:t>
            </a:r>
          </a:p>
          <a:p>
            <a:pPr lvl="1"/>
            <a:r>
              <a:rPr lang="en-US" dirty="0" smtClean="0"/>
              <a:t>Each of the arrays has different length</a:t>
            </a:r>
          </a:p>
        </p:txBody>
      </p:sp>
      <p:sp>
        <p:nvSpPr>
          <p:cNvPr id="52" name="Rectangle 4"/>
          <p:cNvSpPr>
            <a:spLocks noChangeArrowheads="1"/>
          </p:cNvSpPr>
          <p:nvPr/>
        </p:nvSpPr>
        <p:spPr bwMode="auto">
          <a:xfrm>
            <a:off x="836612" y="4648200"/>
            <a:ext cx="103632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int[][] jagged = new int[3][];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jagged[0] = new int[3];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jagged[1] = new int[2];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jagged[2] = new int[5];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228012" y="1458262"/>
            <a:ext cx="3338400" cy="2808937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440780760"/>
              </p:ext>
            </p:extLst>
          </p:nvPr>
        </p:nvGraphicFramePr>
        <p:xfrm>
          <a:off x="8532812" y="1767840"/>
          <a:ext cx="2743200" cy="219456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548640"/>
                <a:gridCol w="548640"/>
                <a:gridCol w="548640"/>
                <a:gridCol w="548640"/>
                <a:gridCol w="548640"/>
              </a:tblGrid>
              <a:tr h="5486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  <a:endParaRPr lang="en-US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en-US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 </a:t>
                      </a:r>
                      <a:endParaRPr lang="en-US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  <a:endParaRPr lang="en-US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7F7F"/>
                    </a:solidFill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  <a:endParaRPr lang="en-US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en-US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</a:t>
                      </a:r>
                      <a:endParaRPr lang="en-US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en-US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en-US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825766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684212" y="1295400"/>
            <a:ext cx="10591800" cy="45243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int[][] jagged = new int[5][];</a:t>
            </a:r>
          </a:p>
          <a:p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for (int i = 0; i &lt; jagged.GetLength(0); i++)</a:t>
            </a:r>
          </a:p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string[] inputNumbers = Console.ReadLine().Split(' ');</a:t>
            </a:r>
          </a:p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jagged[i]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= new int[inputNumbers.Length];</a:t>
            </a:r>
          </a:p>
          <a:p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for (int j = 0; j &lt; jagged.GetLength(1); j++)</a:t>
            </a:r>
          </a:p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jagged[i][j]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 int.Parse(inputNumbers[j]);</a:t>
            </a:r>
          </a:p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Filling a Jagged Array</a:t>
            </a:r>
            <a:endParaRPr lang="en-US" dirty="0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379412" y="1066800"/>
            <a:ext cx="9577597" cy="111078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73769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Jagged Arrays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9412" y="990600"/>
            <a:ext cx="10058400" cy="5638800"/>
          </a:xfrm>
        </p:spPr>
        <p:txBody>
          <a:bodyPr>
            <a:normAutofit/>
          </a:bodyPr>
          <a:lstStyle/>
          <a:p>
            <a:r>
              <a:rPr lang="en-US" dirty="0" smtClean="0"/>
              <a:t>Read a set of numbers and group them by their remainder when dividing to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3</a:t>
            </a:r>
            <a:r>
              <a:rPr lang="en-US" dirty="0" smtClean="0"/>
              <a:t> (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dirty="0" smtClean="0"/>
              <a:t>,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1</a:t>
            </a:r>
            <a:r>
              <a:rPr lang="en-US" dirty="0" smtClean="0"/>
              <a:t> and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2</a:t>
            </a:r>
            <a:r>
              <a:rPr lang="en-US" dirty="0" smtClean="0"/>
              <a:t>)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633120" y="2514600"/>
            <a:ext cx="3820422" cy="2102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70012" y="2936153"/>
            <a:ext cx="4483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1, 4, 113, 55, 3, 1, 2, 66, 557, 124, 2</a:t>
            </a:r>
          </a:p>
        </p:txBody>
      </p:sp>
    </p:spTree>
    <p:extLst>
      <p:ext uri="{BB962C8B-B14F-4D97-AF65-F5344CB8AC3E}">
        <p14:creationId xmlns:p14="http://schemas.microsoft.com/office/powerpoint/2010/main" xmlns="" val="3661873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2393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7675" indent="-447675">
              <a:lnSpc>
                <a:spcPct val="100000"/>
              </a:lnSpc>
              <a:buFont typeface="+mj-lt"/>
              <a:buAutoNum type="arabicPeriod"/>
            </a:pPr>
            <a:r>
              <a:rPr lang="en-US" sz="3800" dirty="0" smtClean="0"/>
              <a:t>Matrices and Multidimensional Arrays</a:t>
            </a:r>
          </a:p>
          <a:p>
            <a:pPr marL="447675" indent="-447675">
              <a:lnSpc>
                <a:spcPct val="100000"/>
              </a:lnSpc>
              <a:buFont typeface="+mj-lt"/>
              <a:buAutoNum type="arabicPeriod"/>
            </a:pPr>
            <a:r>
              <a:rPr lang="en-US" sz="3800" dirty="0" smtClean="0"/>
              <a:t>Jagged Arrays (arrays of arrays)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800" noProof="1" smtClean="0"/>
              <a:t>Sorting Arrays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800" noProof="1" smtClean="0"/>
              <a:t>Dictionaries – </a:t>
            </a:r>
            <a:r>
              <a:rPr lang="en-US" sz="3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Dictionary&lt;K,</a:t>
            </a:r>
            <a:r>
              <a:rPr lang="en-US" sz="3800" b="1" noProof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sz="3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V&gt;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800" noProof="1" smtClean="0"/>
              <a:t>Sets – </a:t>
            </a:r>
            <a:r>
              <a:rPr lang="en-US" sz="3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HashSet&lt;T&gt;</a:t>
            </a:r>
            <a:r>
              <a:rPr lang="en-US" sz="3800" noProof="1" smtClean="0"/>
              <a:t>, </a:t>
            </a:r>
            <a:r>
              <a:rPr lang="en-US" sz="38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SortedSet&lt;T&gt;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Picture 2" descr="http://png-3.findicons.com/files/icons/1233/somatic_rebirth_apps/256/dictionary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177513" y="4931656"/>
            <a:ext cx="16002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451148" y="2209800"/>
            <a:ext cx="3053465" cy="393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122291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60412" y="1137821"/>
            <a:ext cx="10591800" cy="54784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int[] numbers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1, 4, 113, 55, 3, 1, 2, 66, 557, 124, 2 };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int[] sizes = new int[3];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int[] offsets = new int[3];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(var number in numbers)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7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int remainder = number % 3;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sizes[remainder]++;</a:t>
            </a:r>
          </a:p>
          <a:p>
            <a:pPr eaLnBrk="0" hangingPunct="0">
              <a:lnSpc>
                <a:spcPct val="7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7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int[][] numbersByRemainder = </a:t>
            </a:r>
            <a:endParaRPr lang="en-US" sz="20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 new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int[sizes[0]], new int[sizes[1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]], new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int[sizes[2]]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(var number in numbers)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7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int remainder = number % 3;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int index = offsets[remainder];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numbersByRemainder[remainder][index] = number;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offsets[remainder]++;</a:t>
            </a:r>
          </a:p>
          <a:p>
            <a:pPr eaLnBrk="0" hangingPunct="0">
              <a:lnSpc>
                <a:spcPct val="7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Example of Jagged Arrays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466012" y="1981200"/>
            <a:ext cx="2931028" cy="161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57825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32012" y="1236798"/>
            <a:ext cx="7924800" cy="820600"/>
          </a:xfrm>
        </p:spPr>
        <p:txBody>
          <a:bodyPr/>
          <a:lstStyle/>
          <a:p>
            <a:r>
              <a:rPr lang="en-US" smtClean="0"/>
              <a:t>Remainders of 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3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132012" y="2097877"/>
            <a:ext cx="7924800" cy="719034"/>
          </a:xfrm>
        </p:spPr>
        <p:txBody>
          <a:bodyPr/>
          <a:lstStyle/>
          <a:p>
            <a:r>
              <a:rPr lang="en-US" smtClean="0"/>
              <a:t>Live Demo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561680" y="3124198"/>
            <a:ext cx="5123532" cy="2819402"/>
          </a:xfrm>
          <a:prstGeom prst="rect">
            <a:avLst/>
          </a:prstGeom>
          <a:noFill/>
          <a:ln>
            <a:noFill/>
          </a:ln>
          <a:effectLst/>
          <a:scene3d>
            <a:camera prst="perspectiveHeroicExtremeLeftFacing">
              <a:rot lat="449630" lon="1463207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491147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2012" y="4742001"/>
            <a:ext cx="7924800" cy="820600"/>
          </a:xfrm>
        </p:spPr>
        <p:txBody>
          <a:bodyPr/>
          <a:lstStyle/>
          <a:p>
            <a:r>
              <a:rPr lang="en-US" smtClean="0"/>
              <a:t>Pascal's </a:t>
            </a:r>
            <a:r>
              <a:rPr lang="bg-BG" smtClean="0"/>
              <a:t>T</a:t>
            </a:r>
            <a:r>
              <a:rPr lang="en-US" smtClean="0"/>
              <a:t>riangle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2012" y="5529366"/>
            <a:ext cx="79248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1026" name="Picture 2" descr="http://www.mathsisfun.com/images/pascals-triangle-2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436812" y="1447801"/>
            <a:ext cx="3028950" cy="27241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323013" y="1447801"/>
            <a:ext cx="2951163" cy="272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66900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Sets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678768"/>
            <a:ext cx="8938472" cy="719034"/>
          </a:xfrm>
        </p:spPr>
        <p:txBody>
          <a:bodyPr/>
          <a:lstStyle/>
          <a:p>
            <a:r>
              <a:rPr lang="en-US" b="1" noProof="1">
                <a:latin typeface="Consolas" panose="020B0609020204030204" pitchFamily="49" charset="0"/>
                <a:cs typeface="Consolas" panose="020B0609020204030204" pitchFamily="49" charset="0"/>
              </a:rPr>
              <a:t>HashSet&lt;T&gt;</a:t>
            </a:r>
            <a:r>
              <a:rPr lang="en-US" b="1" noProof="1">
                <a:latin typeface="+mj-lt"/>
                <a:cs typeface="Consolas" panose="020B0609020204030204" pitchFamily="49" charset="0"/>
              </a:rPr>
              <a:t> and </a:t>
            </a:r>
            <a:r>
              <a:rPr lang="en-US" b="1" noProof="1">
                <a:latin typeface="Consolas" panose="020B0609020204030204" pitchFamily="49" charset="0"/>
                <a:cs typeface="Consolas" panose="020B0609020204030204" pitchFamily="49" charset="0"/>
              </a:rPr>
              <a:t>SortedSet&lt;T&gt;</a:t>
            </a:r>
          </a:p>
        </p:txBody>
      </p:sp>
      <p:pic>
        <p:nvPicPr>
          <p:cNvPr id="1026" name="Picture 2" descr="http://upload.wikimedia.org/wikipedia/commons/thumb/6/6d/Venn_A_intersect_B.svg/350px-Venn_A_intersect_B.svg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 bwMode="auto">
          <a:xfrm>
            <a:off x="3602884" y="1442206"/>
            <a:ext cx="4625128" cy="305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104279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set</a:t>
            </a:r>
            <a:r>
              <a:rPr lang="en-US" dirty="0" smtClean="0"/>
              <a:t> keep unique elements</a:t>
            </a:r>
          </a:p>
          <a:p>
            <a:pPr lvl="1"/>
            <a:r>
              <a:rPr lang="en-US" dirty="0" smtClean="0"/>
              <a:t>Provides methods </a:t>
            </a:r>
            <a:r>
              <a:rPr lang="en-US" dirty="0"/>
              <a:t>for adding/removing/searching elements</a:t>
            </a:r>
            <a:endParaRPr lang="en-US" dirty="0" smtClean="0"/>
          </a:p>
          <a:p>
            <a:pPr lvl="1"/>
            <a:r>
              <a:rPr lang="en-US" dirty="0" smtClean="0"/>
              <a:t>Offers very fast performance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en-US" sz="34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HashSet&lt;T&gt;</a:t>
            </a: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200" dirty="0" smtClean="0"/>
              <a:t>Keeps a set of elements in a hash-tables</a:t>
            </a: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200" dirty="0" smtClean="0"/>
              <a:t>The elements are randomly ordered (by their hash code)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en-US" sz="34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SortedSet&lt;T&gt;</a:t>
            </a: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200" dirty="0"/>
              <a:t>Keeps a set of elements in </a:t>
            </a:r>
            <a:r>
              <a:rPr lang="en-US" sz="3200" dirty="0" smtClean="0"/>
              <a:t>a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red-black ordered search tree</a:t>
            </a: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200" dirty="0"/>
              <a:t>The elements are </a:t>
            </a:r>
            <a:r>
              <a:rPr lang="en-US" sz="3200" dirty="0" smtClean="0"/>
              <a:t>ordered incrementally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Sets in C#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3362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1" smtClean="0">
                <a:latin typeface="Consolas" panose="020B0609020204030204" pitchFamily="49" charset="0"/>
                <a:cs typeface="Consolas" panose="020B0609020204030204" pitchFamily="49" charset="0"/>
              </a:rPr>
              <a:t>HashSet&lt;T&gt;</a:t>
            </a:r>
            <a:r>
              <a:rPr lang="en-US" dirty="0" smtClean="0"/>
              <a:t> – Example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84212" y="1295400"/>
            <a:ext cx="10439400" cy="50194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600" dirty="0" smtClean="0"/>
              <a:t>HashSet&lt;string&gt; set = new HashSet&lt;string&gt;();</a:t>
            </a:r>
          </a:p>
          <a:p>
            <a:r>
              <a:rPr lang="en-US" sz="2600" dirty="0" smtClean="0"/>
              <a:t>set.Add("Pesho");</a:t>
            </a:r>
          </a:p>
          <a:p>
            <a:r>
              <a:rPr lang="en-US" sz="2600" dirty="0" smtClean="0"/>
              <a:t>set.Add("Pesho");</a:t>
            </a:r>
          </a:p>
          <a:p>
            <a:r>
              <a:rPr lang="en-US" sz="2600" dirty="0" smtClean="0"/>
              <a:t>set.Add("Gosho");</a:t>
            </a:r>
          </a:p>
          <a:p>
            <a:r>
              <a:rPr lang="en-US" sz="2600" dirty="0" smtClean="0"/>
              <a:t>set.Add("Alice");</a:t>
            </a:r>
          </a:p>
          <a:p>
            <a:r>
              <a:rPr lang="en-US" sz="2600" dirty="0" smtClean="0"/>
              <a:t>Console.WriteLine(string.Join(" ", set));</a:t>
            </a:r>
          </a:p>
          <a:p>
            <a:r>
              <a:rPr lang="en-US" sz="2600" dirty="0" smtClean="0"/>
              <a:t>// Pesho Gosho Alice</a:t>
            </a:r>
          </a:p>
          <a:p>
            <a:endParaRPr lang="en-US" sz="2600" dirty="0" smtClean="0"/>
          </a:p>
          <a:p>
            <a:r>
              <a:rPr lang="en-US" sz="2600" dirty="0" smtClean="0"/>
              <a:t>Console.WriteLine(set.Contains("Georgi")); // false</a:t>
            </a:r>
          </a:p>
          <a:p>
            <a:r>
              <a:rPr lang="en-US" sz="2600" dirty="0" smtClean="0"/>
              <a:t>Console.WriteLine(set.Contains("Pesho")); // true</a:t>
            </a:r>
          </a:p>
          <a:p>
            <a:r>
              <a:rPr lang="en-US" sz="2600" dirty="0" smtClean="0"/>
              <a:t>set.Remove("Pesho");</a:t>
            </a:r>
          </a:p>
          <a:p>
            <a:r>
              <a:rPr lang="en-US" sz="2600" dirty="0" smtClean="0"/>
              <a:t>Console.WriteLine(set.Count); // 2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xmlns="" val="3162915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1" smtClean="0">
                <a:latin typeface="Consolas" panose="020B0609020204030204" pitchFamily="49" charset="0"/>
                <a:cs typeface="Consolas" panose="020B0609020204030204" pitchFamily="49" charset="0"/>
              </a:rPr>
              <a:t>SortedSet&lt;T&gt;</a:t>
            </a:r>
            <a:r>
              <a:rPr lang="en-US" dirty="0" smtClean="0"/>
              <a:t> – Example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84212" y="1295400"/>
            <a:ext cx="10439400" cy="45269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 smtClean="0"/>
              <a:t>SortedSet&lt;string&gt; set = new SortedSet&lt;string&gt;();</a:t>
            </a:r>
          </a:p>
          <a:p>
            <a:r>
              <a:rPr lang="en-US" sz="2800" dirty="0" smtClean="0"/>
              <a:t>set.Add("Pesho");</a:t>
            </a:r>
          </a:p>
          <a:p>
            <a:r>
              <a:rPr lang="en-US" sz="2800" dirty="0" smtClean="0"/>
              <a:t>set.Add("Pesho");</a:t>
            </a:r>
          </a:p>
          <a:p>
            <a:r>
              <a:rPr lang="en-US" sz="2800" dirty="0" smtClean="0"/>
              <a:t>set.Add("Pesho");</a:t>
            </a:r>
          </a:p>
          <a:p>
            <a:r>
              <a:rPr lang="en-US" sz="2800" dirty="0" smtClean="0"/>
              <a:t>set.Add("Gosho");</a:t>
            </a:r>
          </a:p>
          <a:p>
            <a:r>
              <a:rPr lang="en-US" sz="2800" dirty="0" smtClean="0"/>
              <a:t>set.Add("Maria");</a:t>
            </a:r>
          </a:p>
          <a:p>
            <a:r>
              <a:rPr lang="en-US" sz="2800" dirty="0" smtClean="0"/>
              <a:t>set.Add("Alice");</a:t>
            </a:r>
          </a:p>
          <a:p>
            <a:r>
              <a:rPr lang="en-US" sz="2800" dirty="0" smtClean="0"/>
              <a:t>Console.WriteLine(string.Join(" ", set));</a:t>
            </a:r>
          </a:p>
          <a:p>
            <a:endParaRPr lang="en-US" sz="2800" dirty="0" smtClean="0"/>
          </a:p>
          <a:p>
            <a:r>
              <a:rPr lang="en-US" sz="2800" dirty="0" smtClean="0"/>
              <a:t>// Alice Gosho Maria Pesho</a:t>
            </a:r>
            <a:endParaRPr lang="en-US" sz="2800" dirty="0"/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7694612" y="5512830"/>
            <a:ext cx="3719400" cy="1012172"/>
          </a:xfrm>
          <a:prstGeom prst="wedgeRoundRectCallout">
            <a:avLst>
              <a:gd name="adj1" fmla="val -94684"/>
              <a:gd name="adj2" fmla="val -44660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Keeps the elements sorted</a:t>
            </a:r>
            <a:endParaRPr lang="bg-BG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65665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2" y="4211763"/>
            <a:ext cx="10210800" cy="2159878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HashSet&lt;T&gt;</a:t>
            </a:r>
            <a:r>
              <a:rPr lang="en-US" noProof="1">
                <a:cs typeface="Consolas" panose="020B0609020204030204" pitchFamily="49" charset="0"/>
              </a:rPr>
              <a:t>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noProof="1">
                <a:cs typeface="Consolas" panose="020B0609020204030204" pitchFamily="49" charset="0"/>
              </a:rPr>
              <a:t>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SortedSet&lt;T&gt;</a:t>
            </a:r>
            <a:b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678768"/>
            <a:ext cx="8938472" cy="692873"/>
          </a:xfrm>
        </p:spPr>
        <p:txBody>
          <a:bodyPr/>
          <a:lstStyle/>
          <a:p>
            <a:r>
              <a:rPr lang="en-US" noProof="1" smtClean="0">
                <a:latin typeface="+mj-lt"/>
                <a:cs typeface="Consolas" panose="020B0609020204030204" pitchFamily="49" charset="0"/>
              </a:rPr>
              <a:t>Live Demo</a:t>
            </a:r>
            <a:endParaRPr lang="en-US" noProof="1">
              <a:latin typeface="+mj-lt"/>
              <a:cs typeface="Consolas" panose="020B0609020204030204" pitchFamily="49" charset="0"/>
            </a:endParaRPr>
          </a:p>
        </p:txBody>
      </p:sp>
      <p:pic>
        <p:nvPicPr>
          <p:cNvPr id="1026" name="Picture 2" descr="http://upload.wikimedia.org/wikipedia/commons/thumb/6/6d/Venn_A_intersect_B.svg/350px-Venn_A_intersect_B.svg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 bwMode="auto">
          <a:xfrm>
            <a:off x="3602884" y="1442206"/>
            <a:ext cx="4625128" cy="305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02937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724400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smtClean="0"/>
              <a:t>Associative Arrays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556851"/>
            <a:ext cx="8938472" cy="719034"/>
          </a:xfrm>
        </p:spPr>
        <p:txBody>
          <a:bodyPr/>
          <a:lstStyle/>
          <a:p>
            <a:r>
              <a:rPr lang="en-US" smtClean="0"/>
              <a:t>Dictionary&lt;Key, Value&gt;</a:t>
            </a:r>
            <a:endParaRPr lang="en-US" dirty="0"/>
          </a:p>
        </p:txBody>
      </p:sp>
      <p:pic>
        <p:nvPicPr>
          <p:cNvPr id="2050" name="Picture 2" descr="http://upload.wikimedia.org/wikipedia/commons/thumb/0/05/Associative_array_as_linked_list.svg/688px-Associative_array_as_linked_list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18770" y="1783616"/>
            <a:ext cx="8104642" cy="3074582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776149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Associative arrays </a:t>
            </a:r>
            <a:r>
              <a:rPr lang="en-US" smtClean="0"/>
              <a:t>are arrays indexed by keys</a:t>
            </a:r>
          </a:p>
          <a:p>
            <a:pPr lvl="1">
              <a:lnSpc>
                <a:spcPct val="100000"/>
              </a:lnSpc>
            </a:pPr>
            <a:r>
              <a:rPr lang="en-US" smtClean="0"/>
              <a:t>Not  by the numbers 0, 1, 2, …</a:t>
            </a:r>
          </a:p>
          <a:p>
            <a:pPr>
              <a:lnSpc>
                <a:spcPct val="100000"/>
              </a:lnSpc>
            </a:pPr>
            <a:r>
              <a:rPr lang="en-US" smtClean="0"/>
              <a:t>Hold a set of </a:t>
            </a: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pairs </a:t>
            </a:r>
            <a:r>
              <a:rPr lang="en-US" b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&lt;key,</a:t>
            </a:r>
            <a:r>
              <a:rPr lang="en-US" b="1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b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value&gt;</a:t>
            </a:r>
            <a:endParaRPr lang="en-US" b="1" dirty="0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Associative Arrays (Maps, Dictionaries)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88815" y="3143375"/>
            <a:ext cx="3369769" cy="6417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04747" lvl="0" indent="-304747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3400" dirty="0">
                <a:solidFill>
                  <a:prstClr val="white"/>
                </a:solidFill>
              </a:rPr>
              <a:t>Traditional array</a:t>
            </a:r>
          </a:p>
        </p:txBody>
      </p:sp>
      <p:sp>
        <p:nvSpPr>
          <p:cNvPr id="7" name="Rectangle 6"/>
          <p:cNvSpPr/>
          <p:nvPr/>
        </p:nvSpPr>
        <p:spPr>
          <a:xfrm>
            <a:off x="6323013" y="3143375"/>
            <a:ext cx="3581400" cy="641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04747" lvl="0" indent="-304747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prstClr val="white"/>
                </a:solidFill>
              </a:rPr>
              <a:t>Associative array</a:t>
            </a:r>
            <a:endParaRPr lang="en-US" sz="3400" dirty="0">
              <a:solidFill>
                <a:prstClr val="white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79412" y="3931801"/>
            <a:ext cx="5410200" cy="2530476"/>
          </a:xfrm>
          <a:prstGeom prst="roundRect">
            <a:avLst>
              <a:gd name="adj" fmla="val 6659"/>
            </a:avLst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  <a:alpha val="50000"/>
              </a:schemeClr>
            </a:solidFill>
            <a:prstDash val="sysDash"/>
          </a:ln>
        </p:spPr>
        <p:txBody>
          <a:bodyPr vert="horz" wrap="square" lIns="144000" tIns="108000" rIns="144000" bIns="108000" rtlCol="0">
            <a:noAutofit/>
          </a:bodyPr>
          <a:lstStyle/>
          <a:p>
            <a:pPr defTabSz="1218987"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endParaRPr lang="en-US" sz="24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Text Box 18"/>
          <p:cNvSpPr txBox="1">
            <a:spLocks noChangeArrowheads="1"/>
          </p:cNvSpPr>
          <p:nvPr/>
        </p:nvSpPr>
        <p:spPr bwMode="auto">
          <a:xfrm>
            <a:off x="1754889" y="4603959"/>
            <a:ext cx="3536546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bg-BG" sz="27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7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7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sz="27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</a:t>
            </a:r>
            <a:r>
              <a:rPr lang="en-US" sz="27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7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7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 </a:t>
            </a:r>
            <a:r>
              <a:rPr lang="en-US" sz="27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7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7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 </a:t>
            </a:r>
            <a:r>
              <a:rPr lang="en-US" sz="27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7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27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</a:p>
        </p:txBody>
      </p:sp>
      <p:graphicFrame>
        <p:nvGraphicFramePr>
          <p:cNvPr id="10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3735196908"/>
              </p:ext>
            </p:extLst>
          </p:nvPr>
        </p:nvGraphicFramePr>
        <p:xfrm>
          <a:off x="1604300" y="5166240"/>
          <a:ext cx="3858870" cy="638447"/>
        </p:xfrm>
        <a:graphic>
          <a:graphicData uri="http://schemas.openxmlformats.org/drawingml/2006/table">
            <a:tbl>
              <a:tblPr/>
              <a:tblGrid>
                <a:gridCol w="771774"/>
                <a:gridCol w="771774"/>
                <a:gridCol w="771774"/>
                <a:gridCol w="771774"/>
                <a:gridCol w="771774"/>
              </a:tblGrid>
              <a:tr h="63844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8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-3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12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408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33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1" name="Rounded Rectangle 10"/>
          <p:cNvSpPr/>
          <p:nvPr/>
        </p:nvSpPr>
        <p:spPr>
          <a:xfrm>
            <a:off x="6246812" y="3931801"/>
            <a:ext cx="5486400" cy="2530476"/>
          </a:xfrm>
          <a:prstGeom prst="roundRect">
            <a:avLst>
              <a:gd name="adj" fmla="val 6659"/>
            </a:avLst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  <a:alpha val="50000"/>
              </a:schemeClr>
            </a:solidFill>
            <a:prstDash val="sysDash"/>
          </a:ln>
        </p:spPr>
        <p:txBody>
          <a:bodyPr vert="horz" wrap="square" lIns="144000" tIns="108000" rIns="144000" bIns="108000" rtlCol="0">
            <a:noAutofit/>
          </a:bodyPr>
          <a:lstStyle/>
          <a:p>
            <a:pPr defTabSz="1218987"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endParaRPr lang="en-US" sz="24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aphicFrame>
        <p:nvGraphicFramePr>
          <p:cNvPr id="13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2524962577"/>
              </p:ext>
            </p:extLst>
          </p:nvPr>
        </p:nvGraphicFramePr>
        <p:xfrm>
          <a:off x="6573220" y="4600769"/>
          <a:ext cx="4856798" cy="1554480"/>
        </p:xfrm>
        <a:graphic>
          <a:graphicData uri="http://schemas.openxmlformats.org/drawingml/2006/table">
            <a:tbl>
              <a:tblPr/>
              <a:tblGrid>
                <a:gridCol w="2330768"/>
                <a:gridCol w="2526030"/>
              </a:tblGrid>
              <a:tr h="51247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John Smith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+1-555-8976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51247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Lisa Smith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+1-555-1234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51247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Sam Doe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+1-555-5030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582053" y="4035294"/>
            <a:ext cx="2312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key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8908995" y="4039789"/>
            <a:ext cx="2514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value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510204" y="4607368"/>
            <a:ext cx="1012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key</a:t>
            </a:r>
            <a:endParaRPr lang="en-US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510204" y="5240523"/>
            <a:ext cx="10122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value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95986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>
          <a:xfrm>
            <a:off x="1451551" y="3826819"/>
            <a:ext cx="8938472" cy="8206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Multidimensional Arrays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51551" y="4647419"/>
            <a:ext cx="8938472" cy="688256"/>
          </a:xfrm>
        </p:spPr>
        <p:txBody>
          <a:bodyPr/>
          <a:lstStyle/>
          <a:p>
            <a:r>
              <a:rPr lang="en-US" dirty="0" smtClean="0"/>
              <a:t>Using Array of Arrays, Matrices </a:t>
            </a:r>
          </a:p>
          <a:p>
            <a:r>
              <a:rPr lang="en-US" dirty="0" smtClean="0"/>
              <a:t>and Cubes</a:t>
            </a:r>
            <a:endParaRPr lang="en-US" dirty="0"/>
          </a:p>
        </p:txBody>
      </p:sp>
      <p:pic>
        <p:nvPicPr>
          <p:cNvPr id="39937" name="Picture 1" descr="C:\Trash\coordinate-system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l="-3433" t="-3828" r="-3004" b="-3350"/>
          <a:stretch>
            <a:fillRect/>
          </a:stretch>
        </p:blipFill>
        <p:spPr bwMode="auto">
          <a:xfrm>
            <a:off x="4794857" y="1515577"/>
            <a:ext cx="2241181" cy="2024293"/>
          </a:xfrm>
          <a:prstGeom prst="roundRect">
            <a:avLst>
              <a:gd name="adj" fmla="val 5952"/>
            </a:avLst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xmlns="" val="3950626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Phonebook – Example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05822" y="1234451"/>
            <a:ext cx="10805998" cy="511175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dirty="0" smtClean="0">
                <a:solidFill>
                  <a:schemeClr val="tx2"/>
                </a:solidFill>
              </a:rPr>
              <a:t>Dictionary&lt;string, string&gt; phonebook = </a:t>
            </a:r>
          </a:p>
          <a:p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   new Dictionary&lt;string, string&gt;();</a:t>
            </a:r>
          </a:p>
          <a:p>
            <a:pPr>
              <a:spcBef>
                <a:spcPts val="1200"/>
              </a:spcBef>
            </a:pPr>
            <a:r>
              <a:rPr lang="en-US" dirty="0" smtClean="0">
                <a:solidFill>
                  <a:schemeClr val="tx2"/>
                </a:solidFill>
              </a:rPr>
              <a:t>phonebook["John Smith"] = "+1-555-8976";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phonebook["Lisa Smith"] = "+1-555-1234";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phonebook["Sam Doe"] = "+1-555-5030";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phonebook["Nakov"] = "+359-899-555-592";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phonebook["Nakov"] = "+359-2-981-9819";</a:t>
            </a:r>
          </a:p>
          <a:p>
            <a:pPr>
              <a:spcBef>
                <a:spcPts val="1200"/>
              </a:spcBef>
            </a:pPr>
            <a:r>
              <a:rPr lang="en-US" dirty="0" smtClean="0">
                <a:solidFill>
                  <a:schemeClr val="tx2"/>
                </a:solidFill>
              </a:rPr>
              <a:t>phonebook.Remove("John Smith");</a:t>
            </a:r>
          </a:p>
          <a:p>
            <a:pPr>
              <a:spcBef>
                <a:spcPts val="1200"/>
              </a:spcBef>
            </a:pPr>
            <a:r>
              <a:rPr lang="en-US" dirty="0" smtClean="0">
                <a:solidFill>
                  <a:schemeClr val="tx2"/>
                </a:solidFill>
              </a:rPr>
              <a:t>foreach (var pair in phonebook)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{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    Console.WriteLine("{0} --&gt; {1}", entry.Key, entry.Value);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}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34580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Events – Example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84212" y="1219200"/>
            <a:ext cx="10820400" cy="50194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dirty="0" smtClean="0">
                <a:solidFill>
                  <a:schemeClr val="tx2"/>
                </a:solidFill>
              </a:rPr>
              <a:t>SortedDictionary&lt;DateTime, string&gt; events =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    new SortedDictionary&lt;DateTime, string&gt;();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events[new DateTime(1998, 9, 4)] = "Google's birth date";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events[new DateTime(2013, 11, 5)] = "SoftUni's birth date";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events[new DateTime(1975, 4, 4)] = "Microsoft's birth date";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events[new DateTime(2004, 2, 4)] = "Facebook's birth date";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events[new DateTime(2013, 11, 5)] =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    "Nakov left Telerik Academy to establish SoftUni";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foreach (var entry in events)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{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    Console.WriteLine("{0:dd-MMM-yyyy}: {1}", 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        entry.Key, entry.Value);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}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02735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212" y="152400"/>
            <a:ext cx="10134600" cy="914400"/>
          </a:xfrm>
        </p:spPr>
        <p:txBody>
          <a:bodyPr>
            <a:normAutofit/>
          </a:bodyPr>
          <a:lstStyle/>
          <a:p>
            <a:r>
              <a:rPr lang="en-US" noProof="1" smtClean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Dictionary&lt;K, V&gt; and SortedDictionary&lt;K, V&gt;</a:t>
            </a:r>
            <a:endParaRPr lang="en-US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412" y="1219199"/>
            <a:ext cx="11049000" cy="5502279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1200"/>
              </a:spcBef>
            </a:pPr>
            <a:r>
              <a:rPr lang="en-US" dirty="0" smtClean="0"/>
              <a:t>Implemented as a hash table</a:t>
            </a:r>
          </a:p>
          <a:p>
            <a:pPr>
              <a:spcBef>
                <a:spcPts val="1200"/>
              </a:spcBef>
            </a:pPr>
            <a:r>
              <a:rPr lang="en-US" dirty="0" smtClean="0"/>
              <a:t>Have property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lang="en-US" dirty="0" smtClean="0"/>
              <a:t> – the number of key-value pairs</a:t>
            </a:r>
          </a:p>
          <a:p>
            <a:pPr>
              <a:spcBef>
                <a:spcPts val="1200"/>
              </a:spcBef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Keys</a:t>
            </a:r>
            <a:r>
              <a:rPr lang="en-US" dirty="0" smtClean="0"/>
              <a:t> – a collection of all keys</a:t>
            </a:r>
          </a:p>
          <a:p>
            <a:pPr>
              <a:spcBef>
                <a:spcPts val="1200"/>
              </a:spcBef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Values</a:t>
            </a:r>
            <a:r>
              <a:rPr lang="en-US" dirty="0" smtClean="0"/>
              <a:t> – a collection of all values</a:t>
            </a:r>
          </a:p>
          <a:p>
            <a:pPr>
              <a:spcBef>
                <a:spcPts val="1200"/>
              </a:spcBef>
            </a:pPr>
            <a:r>
              <a:rPr lang="en-US" dirty="0" smtClean="0"/>
              <a:t>Basic operations –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Add()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Remove()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Clear()</a:t>
            </a:r>
          </a:p>
          <a:p>
            <a:pPr>
              <a:spcBef>
                <a:spcPts val="1200"/>
              </a:spcBef>
            </a:pPr>
            <a:r>
              <a:rPr lang="en-US" dirty="0" smtClean="0"/>
              <a:t>Boolean </a:t>
            </a:r>
            <a:r>
              <a:rPr lang="en-US" noProof="1" smtClean="0"/>
              <a:t>methods:</a:t>
            </a:r>
          </a:p>
          <a:p>
            <a:pPr lvl="1">
              <a:spcBef>
                <a:spcPts val="1200"/>
              </a:spcBef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ContainsKey()</a:t>
            </a:r>
            <a:r>
              <a:rPr lang="en-US" noProof="1"/>
              <a:t> </a:t>
            </a:r>
            <a:r>
              <a:rPr lang="en-US" noProof="1" smtClean="0"/>
              <a:t>– checks if a key is present in the dictionary</a:t>
            </a:r>
            <a:endParaRPr lang="en-US" noProof="1" smtClean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spcBef>
                <a:spcPts val="1200"/>
              </a:spcBef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ContainsValue()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/>
              <a:t>–</a:t>
            </a:r>
            <a:r>
              <a:rPr lang="en-US" noProof="1" smtClean="0">
                <a:latin typeface="+mj-lt"/>
                <a:cs typeface="Consolas" panose="020B0609020204030204" pitchFamily="49" charset="0"/>
              </a:rPr>
              <a:t> </a:t>
            </a:r>
            <a:r>
              <a:rPr lang="en-US" noProof="1" smtClean="0"/>
              <a:t>checks </a:t>
            </a:r>
            <a:r>
              <a:rPr lang="en-US" noProof="1"/>
              <a:t>if a </a:t>
            </a:r>
            <a:r>
              <a:rPr lang="en-US" noProof="1" smtClean="0"/>
              <a:t>value is </a:t>
            </a:r>
            <a:r>
              <a:rPr lang="en-US" noProof="1"/>
              <a:t>present in the dictionary</a:t>
            </a:r>
            <a:endParaRPr lang="en-US" noProof="1">
              <a:latin typeface="Calibri (Body)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43549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746008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smtClean="0"/>
              <a:t>Associative Arrays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556851"/>
            <a:ext cx="8938472" cy="688256"/>
          </a:xfrm>
        </p:spPr>
        <p:txBody>
          <a:bodyPr/>
          <a:lstStyle/>
          <a:p>
            <a:r>
              <a:rPr lang="en-US" smtClean="0"/>
              <a:t>Live Demo</a:t>
            </a:r>
            <a:endParaRPr lang="en-US" dirty="0"/>
          </a:p>
        </p:txBody>
      </p:sp>
      <p:pic>
        <p:nvPicPr>
          <p:cNvPr id="2050" name="Picture 2" descr="http://upload.wikimedia.org/wikipedia/commons/thumb/0/05/Associative_array_as_linked_list.svg/688px-Associative_array_as_linked_list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18770" y="1783616"/>
            <a:ext cx="8104642" cy="3074582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603724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Multidimensional arrays </a:t>
            </a:r>
            <a:r>
              <a:rPr lang="en-US" dirty="0" smtClean="0"/>
              <a:t>have more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 smtClean="0"/>
              <a:t> than one dimension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Two-dimensional arrays are like tables</a:t>
            </a:r>
          </a:p>
          <a:p>
            <a:pPr marL="377887" lvl="1" indent="0">
              <a:lnSpc>
                <a:spcPct val="100000"/>
              </a:lnSpc>
              <a:buNone/>
            </a:pPr>
            <a:r>
              <a:rPr lang="en-US" dirty="0" smtClean="0"/>
              <a:t> with rows and columns</a:t>
            </a:r>
          </a:p>
          <a:p>
            <a:pPr lvl="1">
              <a:lnSpc>
                <a:spcPct val="100000"/>
              </a:lnSpc>
            </a:pP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Jagged arrays </a:t>
            </a:r>
            <a:r>
              <a:rPr lang="en-US" noProof="1" smtClean="0"/>
              <a:t>are arrays of arrays – each element is an array itself</a:t>
            </a:r>
          </a:p>
          <a:p>
            <a:pPr>
              <a:lnSpc>
                <a:spcPct val="100000"/>
              </a:lnSpc>
            </a:pPr>
            <a:r>
              <a:rPr lang="en-US" sz="3200" noProof="1" smtClean="0"/>
              <a:t>The </a:t>
            </a:r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HashSet&lt;T&gt;</a:t>
            </a:r>
            <a:r>
              <a:rPr lang="en-US" sz="3200" noProof="1" smtClean="0"/>
              <a:t> and </a:t>
            </a:r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SortedSet&lt;T&gt;</a:t>
            </a:r>
            <a:r>
              <a:rPr lang="en-US" sz="3200" noProof="1" smtClean="0"/>
              <a:t> hold unique elements and are very fast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Dictionary&lt;K,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V&gt;</a:t>
            </a:r>
            <a:r>
              <a:rPr lang="en-US" sz="3200" dirty="0" smtClean="0"/>
              <a:t> is an associative array where a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value</a:t>
            </a:r>
            <a:r>
              <a:rPr lang="en-US" sz="3200" dirty="0" smtClean="0"/>
              <a:t> is accessed by its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key</a:t>
            </a:r>
            <a:endParaRPr lang="bg-BG"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6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12" y="1103660"/>
            <a:ext cx="3290191" cy="244088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6066974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Multidimensional Arrays, Sets</a:t>
            </a:r>
            <a:r>
              <a:rPr lang="en-US" smtClean="0"/>
              <a:t>, Dictionaries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 smtClean="0">
                <a:hlinkClick r:id="rId15"/>
              </a:rPr>
              <a:t>https://softuni.bg/courses/advanced-csharp</a:t>
            </a:r>
            <a:endParaRPr lang="en-US" dirty="0"/>
          </a:p>
        </p:txBody>
      </p:sp>
      <p:pic>
        <p:nvPicPr>
          <p:cNvPr id="16" name="Picture 15">
            <a:hlinkClick r:id="rId16"/>
          </p:cNvPr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8"/>
          </p:cNvPr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xmlns="" val="3592469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smtClean="0"/>
              <a:t>This course (slides, examples, demos, videos, homework, etc.)</a:t>
            </a:r>
            <a:br>
              <a:rPr lang="en-US" smtClean="0"/>
            </a:br>
            <a:r>
              <a:rPr lang="en-US" smtClean="0"/>
              <a:t>is licensed under the "</a:t>
            </a:r>
            <a:r>
              <a:rPr lang="en-US" smtClean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smtClean="0">
                <a:hlinkClick r:id="rId3"/>
              </a:rPr>
              <a:t> 4.0 International</a:t>
            </a:r>
            <a:r>
              <a:rPr lang="en-US" smtClean="0"/>
              <a:t>" license</a:t>
            </a:r>
            <a:endParaRPr lang="en-US" sz="2000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u="sng" dirty="0">
                <a:solidFill>
                  <a:schemeClr val="tx2">
                    <a:lumMod val="90000"/>
                  </a:schemeClr>
                </a:solidFill>
              </a:rPr>
              <a:t>C# Fundamentals – Part </a:t>
            </a:r>
            <a:r>
              <a:rPr lang="en-US" sz="2000" u="sng" dirty="0" smtClean="0">
                <a:solidFill>
                  <a:schemeClr val="tx2">
                    <a:lumMod val="90000"/>
                  </a:schemeClr>
                </a:solidFill>
              </a:rPr>
              <a:t>1</a:t>
            </a:r>
            <a:r>
              <a:rPr lang="en-US" sz="2000" dirty="0" smtClean="0"/>
              <a:t>" course by </a:t>
            </a:r>
            <a:r>
              <a:rPr lang="en-US" sz="2000" noProof="1" smtClean="0"/>
              <a:t>Telerik Academy</a:t>
            </a:r>
            <a:r>
              <a:rPr lang="en-US" sz="2000" dirty="0" smtClean="0"/>
              <a:t> under </a:t>
            </a:r>
            <a:r>
              <a:rPr lang="en-US" sz="2000" dirty="0" smtClean="0">
                <a:hlinkClick r:id="rId5"/>
              </a:rPr>
              <a:t>CC-BY-NC-SA</a:t>
            </a:r>
            <a:r>
              <a:rPr lang="en-US" sz="2000" dirty="0" smtClean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u="sng" dirty="0">
                <a:solidFill>
                  <a:schemeClr val="tx2">
                    <a:lumMod val="90000"/>
                  </a:schemeClr>
                </a:solidFill>
              </a:rPr>
              <a:t>C# Fundamentals – Part 2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5"/>
              </a:rPr>
              <a:t>CC-BY-NC-SA</a:t>
            </a:r>
            <a:r>
              <a:rPr lang="en-US" sz="2000" dirty="0"/>
              <a:t> </a:t>
            </a:r>
            <a:r>
              <a:rPr lang="en-US" sz="2000" dirty="0" smtClean="0"/>
              <a:t>license</a:t>
            </a:r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41364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>
            <a:hlinkClick r:id="rId6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31241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925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Multidimensional arrays</a:t>
            </a:r>
            <a:r>
              <a:rPr lang="en-US" dirty="0" smtClean="0"/>
              <a:t> have more than one dimension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most used multidimensional arrays are the 2-dimensional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Known as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matrices</a:t>
            </a:r>
            <a:r>
              <a:rPr lang="en-US" dirty="0" smtClean="0"/>
              <a:t> or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tables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What is Multidimensional Array?</a:t>
            </a:r>
            <a:endParaRPr lang="bg-BG" dirty="0"/>
          </a:p>
        </p:txBody>
      </p:sp>
      <p:sp>
        <p:nvSpPr>
          <p:cNvPr id="8" name="Rectangle 7"/>
          <p:cNvSpPr/>
          <p:nvPr/>
        </p:nvSpPr>
        <p:spPr>
          <a:xfrm>
            <a:off x="7847012" y="3124200"/>
            <a:ext cx="3352800" cy="3048000"/>
          </a:xfrm>
          <a:prstGeom prst="rect">
            <a:avLst/>
          </a:prstGeom>
          <a:solidFill>
            <a:schemeClr val="tx1">
              <a:lumMod val="65000"/>
              <a:alpha val="20000"/>
            </a:schemeClr>
          </a:solidFill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9" name="TextBox 8"/>
          <p:cNvSpPr txBox="1"/>
          <p:nvPr/>
        </p:nvSpPr>
        <p:spPr>
          <a:xfrm>
            <a:off x="8456612" y="3181146"/>
            <a:ext cx="2133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  0        1       2</a:t>
            </a:r>
            <a:endParaRPr lang="bg-BG" sz="2500" dirty="0"/>
          </a:p>
        </p:txBody>
      </p:sp>
      <p:sp>
        <p:nvSpPr>
          <p:cNvPr id="10" name="TextBox 9"/>
          <p:cNvSpPr txBox="1"/>
          <p:nvPr/>
        </p:nvSpPr>
        <p:spPr>
          <a:xfrm>
            <a:off x="8021154" y="3726412"/>
            <a:ext cx="381000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0</a:t>
            </a:r>
          </a:p>
          <a:p>
            <a:endParaRPr lang="en-US" sz="2500" dirty="0"/>
          </a:p>
          <a:p>
            <a:r>
              <a:rPr lang="en-US" sz="2500" dirty="0" smtClean="0"/>
              <a:t>1</a:t>
            </a:r>
          </a:p>
          <a:p>
            <a:endParaRPr lang="en-US" sz="2500" dirty="0"/>
          </a:p>
          <a:p>
            <a:r>
              <a:rPr lang="en-US" sz="2500" dirty="0" smtClean="0"/>
              <a:t>2</a:t>
            </a:r>
            <a:endParaRPr lang="bg-BG" sz="2500" dirty="0"/>
          </a:p>
        </p:txBody>
      </p:sp>
      <p:sp>
        <p:nvSpPr>
          <p:cNvPr id="11" name="AutoShape 23"/>
          <p:cNvSpPr>
            <a:spLocks noChangeArrowheads="1"/>
          </p:cNvSpPr>
          <p:nvPr/>
        </p:nvSpPr>
        <p:spPr bwMode="auto">
          <a:xfrm>
            <a:off x="3981085" y="4304528"/>
            <a:ext cx="3070504" cy="1437820"/>
          </a:xfrm>
          <a:prstGeom prst="wedgeRoundRectCallout">
            <a:avLst>
              <a:gd name="adj1" fmla="val 82467"/>
              <a:gd name="adj2" fmla="val -54926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 smtClean="0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One main array whose elements are arrays</a:t>
            </a:r>
            <a:endParaRPr lang="bg-BG" sz="2800" dirty="0">
              <a:solidFill>
                <a:srgbClr val="F7FFE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701726391"/>
              </p:ext>
            </p:extLst>
          </p:nvPr>
        </p:nvGraphicFramePr>
        <p:xfrm>
          <a:off x="8456612" y="3697742"/>
          <a:ext cx="2133600" cy="2073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1200"/>
                <a:gridCol w="711200"/>
                <a:gridCol w="711200"/>
              </a:tblGrid>
              <a:tr h="69109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  <a:endParaRPr lang="bg-BG" sz="2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  <a:endParaRPr lang="bg-BG" sz="2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bg-BG" sz="2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</a:tr>
              <a:tr h="69109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  <a:endParaRPr lang="bg-BG" sz="2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bg-BG" sz="2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  <a:endParaRPr lang="bg-BG" sz="2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</a:tr>
              <a:tr h="69109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  <a:endParaRPr lang="bg-BG" sz="2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  <a:endParaRPr lang="bg-BG" sz="2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</a:t>
                      </a:r>
                      <a:endParaRPr lang="bg-BG" sz="2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  <a:lumOff val="3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Oval 12"/>
          <p:cNvSpPr/>
          <p:nvPr/>
        </p:nvSpPr>
        <p:spPr>
          <a:xfrm>
            <a:off x="9800916" y="3676525"/>
            <a:ext cx="776095" cy="762000"/>
          </a:xfrm>
          <a:prstGeom prst="ellipse">
            <a:avLst/>
          </a:prstGeom>
          <a:solidFill>
            <a:schemeClr val="tx1">
              <a:lumMod val="75000"/>
              <a:alpha val="25000"/>
            </a:schemeClr>
          </a:solidFill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xmlns="" val="12283566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57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012" y="0"/>
            <a:ext cx="9525000" cy="1066800"/>
          </a:xfrm>
        </p:spPr>
        <p:txBody>
          <a:bodyPr>
            <a:normAutofit/>
          </a:bodyPr>
          <a:lstStyle/>
          <a:p>
            <a:r>
              <a:rPr lang="en-US" sz="3600" smtClean="0"/>
              <a:t>Declaring and Creating Multidimensional Arrays</a:t>
            </a:r>
            <a:endParaRPr lang="bg-BG" sz="3600" dirty="0"/>
          </a:p>
        </p:txBody>
      </p:sp>
      <p:sp>
        <p:nvSpPr>
          <p:cNvPr id="493571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066800"/>
            <a:ext cx="10134600" cy="5410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Declaring multidimensional arrays:</a:t>
            </a:r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sz="3000" dirty="0" smtClean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 smtClean="0"/>
              <a:t>Creating a multidimensional array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keyword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Must specify the size of each dimension</a:t>
            </a:r>
            <a:endParaRPr lang="en-US" dirty="0"/>
          </a:p>
        </p:txBody>
      </p:sp>
      <p:sp>
        <p:nvSpPr>
          <p:cNvPr id="493572" name="Rectangle 4"/>
          <p:cNvSpPr>
            <a:spLocks noChangeArrowheads="1"/>
          </p:cNvSpPr>
          <p:nvPr/>
        </p:nvSpPr>
        <p:spPr bwMode="auto">
          <a:xfrm>
            <a:off x="760413" y="1752600"/>
            <a:ext cx="7777163" cy="11889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int[,]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intMatrix;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float[,]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floatMatrix;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string[,,]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strCube;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93573" name="Rectangle 5"/>
          <p:cNvSpPr>
            <a:spLocks noChangeArrowheads="1"/>
          </p:cNvSpPr>
          <p:nvPr/>
        </p:nvSpPr>
        <p:spPr bwMode="auto">
          <a:xfrm>
            <a:off x="760413" y="5181600"/>
            <a:ext cx="7777163" cy="11889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int[,] intMatrix = new int[3, 4];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float[,] floatMatrix = new float[8, 2];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string[,,] stringCube = new string[5, 5, 5];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402892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706" name="Rectangle 2"/>
          <p:cNvSpPr>
            <a:spLocks noGrp="1" noChangeArrowheads="1"/>
          </p:cNvSpPr>
          <p:nvPr>
            <p:ph type="title"/>
          </p:nvPr>
        </p:nvSpPr>
        <p:spPr>
          <a:xfrm>
            <a:off x="303212" y="0"/>
            <a:ext cx="9372600" cy="1066800"/>
          </a:xfrm>
        </p:spPr>
        <p:txBody>
          <a:bodyPr>
            <a:noAutofit/>
          </a:bodyPr>
          <a:lstStyle/>
          <a:p>
            <a:r>
              <a:rPr lang="en-US" smtClean="0"/>
              <a:t>Initializing Multidimensional Arrays</a:t>
            </a:r>
            <a:endParaRPr lang="bg-BG" dirty="0"/>
          </a:p>
        </p:txBody>
      </p:sp>
      <p:sp>
        <p:nvSpPr>
          <p:cNvPr id="584707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066800"/>
            <a:ext cx="10039350" cy="545941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Initializing with values multidimensional array:</a:t>
            </a:r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 smtClean="0"/>
              <a:t>Matrices are represented by a list of rows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Rows consist of list of values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The first dimension comes first, the second comes next (inside the first)</a:t>
            </a:r>
            <a:endParaRPr lang="en-US" dirty="0"/>
          </a:p>
        </p:txBody>
      </p:sp>
      <p:sp>
        <p:nvSpPr>
          <p:cNvPr id="584710" name="Rectangle 6"/>
          <p:cNvSpPr>
            <a:spLocks noChangeArrowheads="1"/>
          </p:cNvSpPr>
          <p:nvPr/>
        </p:nvSpPr>
        <p:spPr bwMode="auto">
          <a:xfrm>
            <a:off x="684212" y="1752600"/>
            <a:ext cx="10439400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int[,] matrix =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{1, 2, 3, 4}, // row 0 values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{5, 6, 7, 8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row 1 values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030780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154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40341"/>
            <a:ext cx="9715597" cy="1110780"/>
          </a:xfrm>
        </p:spPr>
        <p:txBody>
          <a:bodyPr>
            <a:noAutofit/>
          </a:bodyPr>
          <a:lstStyle/>
          <a:p>
            <a:r>
              <a:rPr lang="en-US" dirty="0" smtClean="0"/>
              <a:t>Accessing Elements</a:t>
            </a:r>
            <a:endParaRPr lang="bg-BG" dirty="0"/>
          </a:p>
        </p:txBody>
      </p:sp>
      <p:sp>
        <p:nvSpPr>
          <p:cNvPr id="5611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Accessing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dirty="0" smtClean="0"/>
              <a:t>-dimensional array element:</a:t>
            </a:r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Getting element value example:</a:t>
            </a:r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dirty="0" smtClean="0"/>
              <a:t>Setting element value example:</a:t>
            </a:r>
            <a:endParaRPr lang="en-US" dirty="0"/>
          </a:p>
        </p:txBody>
      </p:sp>
      <p:sp>
        <p:nvSpPr>
          <p:cNvPr id="561156" name="Rectangle 4"/>
          <p:cNvSpPr>
            <a:spLocks noChangeArrowheads="1"/>
          </p:cNvSpPr>
          <p:nvPr/>
        </p:nvSpPr>
        <p:spPr bwMode="auto">
          <a:xfrm>
            <a:off x="684212" y="1848479"/>
            <a:ext cx="10515600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nDimensionalArray[index</a:t>
            </a:r>
            <a:r>
              <a:rPr lang="en-US" sz="2200" b="1" baseline="-2500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… , index</a:t>
            </a:r>
            <a:r>
              <a:rPr lang="en-US" sz="2200" b="1" baseline="-25000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</a:t>
            </a:r>
          </a:p>
        </p:txBody>
      </p:sp>
      <p:sp>
        <p:nvSpPr>
          <p:cNvPr id="561159" name="Rectangle 7"/>
          <p:cNvSpPr>
            <a:spLocks noChangeArrowheads="1"/>
          </p:cNvSpPr>
          <p:nvPr/>
        </p:nvSpPr>
        <p:spPr bwMode="auto">
          <a:xfrm>
            <a:off x="684212" y="3225673"/>
            <a:ext cx="10515600" cy="769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int[,] array = {{1, 2}, {3, 4}}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element11 = array[1, 1]; // element11 = 4</a:t>
            </a:r>
          </a:p>
        </p:txBody>
      </p:sp>
      <p:sp>
        <p:nvSpPr>
          <p:cNvPr id="561160" name="Rectangle 8"/>
          <p:cNvSpPr>
            <a:spLocks noChangeArrowheads="1"/>
          </p:cNvSpPr>
          <p:nvPr/>
        </p:nvSpPr>
        <p:spPr bwMode="auto">
          <a:xfrm>
            <a:off x="684211" y="4852399"/>
            <a:ext cx="10515601" cy="144655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int[,] array = new int[3, 4];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row = 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row &lt; array.GetLength(0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row++)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 = 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 &lt; array.GetLength(1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col++)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array[row, col] = row + col;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973173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 Matrix – Example</a:t>
            </a:r>
            <a:endParaRPr lang="bg-BG" dirty="0"/>
          </a:p>
        </p:txBody>
      </p:sp>
      <p:sp>
        <p:nvSpPr>
          <p:cNvPr id="614404" name="Rectangle 4"/>
          <p:cNvSpPr>
            <a:spLocks noChangeArrowheads="1"/>
          </p:cNvSpPr>
          <p:nvPr/>
        </p:nvSpPr>
        <p:spPr bwMode="auto">
          <a:xfrm>
            <a:off x="608012" y="1295400"/>
            <a:ext cx="10668000" cy="4832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rows = int.Parse(Console.ReadLine());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columns = int.Parse(Console.ReadLine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int[,] matrix = new int[rows, columns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row = 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row &lt; rows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row++)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column = 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column &lt; cols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column++)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("matrix[{0},{1}] = ", row, column);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string inputNumber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Console.ReadLine();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matrix[row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column] = int.Parse(inputNumber);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267646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Printing Matrix – Example</a:t>
            </a:r>
            <a:endParaRPr lang="bg-BG" dirty="0"/>
          </a:p>
        </p:txBody>
      </p:sp>
      <p:sp>
        <p:nvSpPr>
          <p:cNvPr id="447492" name="Rectangle 4"/>
          <p:cNvSpPr>
            <a:spLocks noChangeArrowheads="1"/>
          </p:cNvSpPr>
          <p:nvPr/>
        </p:nvSpPr>
        <p:spPr bwMode="auto">
          <a:xfrm>
            <a:off x="455612" y="1171198"/>
            <a:ext cx="10820400" cy="54582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int[,] matrix = </a:t>
            </a:r>
          </a:p>
          <a:p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{ 5, 2, 3, 1 },</a:t>
            </a:r>
          </a:p>
          <a:p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{ 1, 9, 2, 4 },</a:t>
            </a:r>
          </a:p>
          <a:p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   { 9, 8, 6, 11 }</a:t>
            </a:r>
          </a:p>
          <a:p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15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row = 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row &lt; matrix.GetLength(0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row++)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for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 = 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 &lt; matrix.GetLength(1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col++)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("{0} ", matrix[row, col]);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15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7694612" y="2057400"/>
            <a:ext cx="3070504" cy="1012172"/>
          </a:xfrm>
          <a:prstGeom prst="wedgeRoundRectCallout">
            <a:avLst>
              <a:gd name="adj1" fmla="val -83693"/>
              <a:gd name="adj2" fmla="val 79558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Gets length of 0</a:t>
            </a:r>
            <a:r>
              <a:rPr lang="en-US" sz="2500" baseline="30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</a:t>
            </a:r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dimension (rows)</a:t>
            </a:r>
            <a:endParaRPr lang="bg-BG" sz="2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8705267" y="4525881"/>
            <a:ext cx="3070504" cy="1012172"/>
          </a:xfrm>
          <a:prstGeom prst="wedgeRoundRectCallout">
            <a:avLst>
              <a:gd name="adj1" fmla="val -80647"/>
              <a:gd name="adj2" fmla="val -45687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Gets length of 1</a:t>
            </a:r>
            <a:r>
              <a:rPr lang="en-US" sz="2500" baseline="30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st</a:t>
            </a:r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 dimension (columns)</a:t>
            </a:r>
            <a:endParaRPr lang="bg-BG" sz="2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408796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1858</Words>
  <Application>Microsoft Office PowerPoint</Application>
  <PresentationFormat>Custom</PresentationFormat>
  <Paragraphs>386</Paragraphs>
  <Slides>37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39" baseType="lpstr">
      <vt:lpstr>SoftUni 16x9</vt:lpstr>
      <vt:lpstr>2_SoftUni 16x9</vt:lpstr>
      <vt:lpstr>Multidimensional Arrays, Sets, Dictionaries</vt:lpstr>
      <vt:lpstr>Table of Contents</vt:lpstr>
      <vt:lpstr>Multidimensional Arrays </vt:lpstr>
      <vt:lpstr>What is Multidimensional Array?</vt:lpstr>
      <vt:lpstr>Declaring and Creating Multidimensional Arrays</vt:lpstr>
      <vt:lpstr>Initializing Multidimensional Arrays</vt:lpstr>
      <vt:lpstr>Accessing Elements</vt:lpstr>
      <vt:lpstr>Reading a Matrix – Example</vt:lpstr>
      <vt:lpstr>Printing Matrix – Example</vt:lpstr>
      <vt:lpstr>Reading and Printing Matrices</vt:lpstr>
      <vt:lpstr>Maximal Platform – Example</vt:lpstr>
      <vt:lpstr>Maximal Platform</vt:lpstr>
      <vt:lpstr>Matrix Multiplication</vt:lpstr>
      <vt:lpstr>Exercises in Class</vt:lpstr>
      <vt:lpstr>Snake Matrix</vt:lpstr>
      <vt:lpstr>Jagged Arrays</vt:lpstr>
      <vt:lpstr>Jagged Arrays</vt:lpstr>
      <vt:lpstr>Filling a Jagged Array</vt:lpstr>
      <vt:lpstr>Example of Jagged Arrays</vt:lpstr>
      <vt:lpstr>Example of Jagged Arrays</vt:lpstr>
      <vt:lpstr>Remainders of 3</vt:lpstr>
      <vt:lpstr>Pascal's Triangle</vt:lpstr>
      <vt:lpstr>Sets</vt:lpstr>
      <vt:lpstr>Sets in C#</vt:lpstr>
      <vt:lpstr>HashSet&lt;T&gt; – Example</vt:lpstr>
      <vt:lpstr>SortedSet&lt;T&gt; – Example</vt:lpstr>
      <vt:lpstr>HashSet&lt;T&gt; and SortedSet&lt;T&gt; </vt:lpstr>
      <vt:lpstr>Associative Arrays</vt:lpstr>
      <vt:lpstr>Associative Arrays (Maps, Dictionaries)</vt:lpstr>
      <vt:lpstr>Phonebook – Example</vt:lpstr>
      <vt:lpstr>Events – Example</vt:lpstr>
      <vt:lpstr>Dictionary&lt;K, V&gt; and SortedDictionary&lt;K, V&gt;</vt:lpstr>
      <vt:lpstr>Associative Arrays</vt:lpstr>
      <vt:lpstr>Summary</vt:lpstr>
      <vt:lpstr>Multidimensional Arrays, Sets, Dictionaries</vt:lpstr>
      <vt:lpstr>License</vt:lpstr>
      <vt:lpstr>Free Trainings @ Software University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Introduction</dc:title>
  <dc:subject>C# Advanced Course</dc:subject>
  <dc:creator/>
  <cp:keywords>C#, programming, course, SoftUni, Software University</cp:keywords>
  <dc:description>https://softuni.bg/courses/advanced-csharp/</dc:description>
  <cp:lastModifiedBy/>
  <cp:revision>1</cp:revision>
  <dcterms:created xsi:type="dcterms:W3CDTF">2014-01-02T17:00:34Z</dcterms:created>
  <dcterms:modified xsi:type="dcterms:W3CDTF">2016-02-03T10:34:37Z</dcterms:modified>
  <cp:category>programming, software engineering, quality code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